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57" r:id="rId5"/>
    <p:sldId id="258" r:id="rId6"/>
    <p:sldId id="259" r:id="rId7"/>
    <p:sldId id="260" r:id="rId8"/>
    <p:sldId id="262" r:id="rId9"/>
    <p:sldId id="263" r:id="rId10"/>
  </p:sldIdLst>
  <p:sldSz cx="12192000" cy="6858000"/>
  <p:notesSz cx="7103745" cy="1023429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圖片 2049" descr="bg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40684" cy="6884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27"/>
          <p:cNvSpPr>
            <a:spLocks noGrp="1"/>
          </p:cNvSpPr>
          <p:nvPr>
            <p:ph type="ctrTitle"/>
          </p:nvPr>
        </p:nvSpPr>
        <p:spPr>
          <a:xfrm>
            <a:off x="624417" y="4094163"/>
            <a:ext cx="7211483" cy="10795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l">
              <a:defRPr sz="3600" b="1" kern="1200">
                <a:ea typeface="新細明體" panose="02020500000000000000" pitchFamily="2" charset="-122"/>
              </a:defRPr>
            </a:lvl1pPr>
          </a:lstStyle>
          <a:p>
            <a:pPr lvl="0"/>
            <a:r>
              <a:rPr lang="zh-CN" altLang="en-US"/>
              <a:t>按一下以編輯母片標題樣式</a:t>
            </a:r>
            <a:endParaRPr lang="zh-CN" altLang="en-US"/>
          </a:p>
        </p:txBody>
      </p:sp>
      <p:sp>
        <p:nvSpPr>
          <p:cNvPr id="2052" name="Rectangle 31"/>
          <p:cNvSpPr>
            <a:spLocks noGrp="1"/>
          </p:cNvSpPr>
          <p:nvPr>
            <p:ph type="subTitle" idx="1"/>
          </p:nvPr>
        </p:nvSpPr>
        <p:spPr>
          <a:xfrm>
            <a:off x="635000" y="5205413"/>
            <a:ext cx="7200900" cy="600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1800" b="1" kern="1200">
                <a:ea typeface="SimSun" panose="02010600030101010101" charset="-122"/>
              </a:defRPr>
            </a:lvl1pPr>
            <a:lvl2pPr marL="457200" lvl="1" indent="-457200" algn="ctr">
              <a:buNone/>
              <a:defRPr sz="1800" b="1" kern="1200">
                <a:ea typeface="新細明體" panose="02020500000000000000" pitchFamily="2" charset="-122"/>
              </a:defRPr>
            </a:lvl2pPr>
            <a:lvl3pPr marL="914400" lvl="2" indent="-914400" algn="ctr">
              <a:buNone/>
              <a:defRPr sz="1800" b="1" kern="1200">
                <a:ea typeface="新細明體" panose="02020500000000000000" pitchFamily="2" charset="-122"/>
              </a:defRPr>
            </a:lvl3pPr>
            <a:lvl4pPr marL="1371600" lvl="3" indent="-1371600" algn="ctr">
              <a:buNone/>
              <a:defRPr sz="1800" b="1" kern="1200">
                <a:ea typeface="新細明體" panose="02020500000000000000" pitchFamily="2" charset="-122"/>
              </a:defRPr>
            </a:lvl4pPr>
            <a:lvl5pPr marL="1828800" lvl="4" indent="-1828800" algn="ctr">
              <a:buNone/>
              <a:defRPr sz="1800" b="1" kern="1200">
                <a:ea typeface="新細明體" panose="02020500000000000000" pitchFamily="2" charset="-122"/>
              </a:defRPr>
            </a:lvl5pPr>
          </a:lstStyle>
          <a:p>
            <a:pPr lvl="0"/>
            <a:r>
              <a:rPr lang="zh-CN" altLang="en-US"/>
              <a:t>按一下以編輯母片副標題樣式</a:t>
            </a: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1792" y="349250"/>
            <a:ext cx="2735792" cy="5938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4417" y="349250"/>
            <a:ext cx="8048779" cy="5938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4417" y="1262063"/>
            <a:ext cx="5362152" cy="50260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05432" y="1262063"/>
            <a:ext cx="5362152" cy="50260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圖片 1025" descr="bg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40684" cy="6884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1"/>
          <p:cNvSpPr>
            <a:spLocks noGrp="1"/>
          </p:cNvSpPr>
          <p:nvPr>
            <p:ph type="body" idx="1"/>
          </p:nvPr>
        </p:nvSpPr>
        <p:spPr>
          <a:xfrm>
            <a:off x="624417" y="1262063"/>
            <a:ext cx="10943167" cy="50260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按一下以編輯母片文字樣式</a:t>
            </a:r>
            <a:endParaRPr lang="zh-CN" altLang="en-US"/>
          </a:p>
          <a:p>
            <a:pPr lvl="1"/>
            <a:r>
              <a:rPr lang="zh-CN" altLang="en-US"/>
              <a:t>第二層</a:t>
            </a:r>
            <a:endParaRPr lang="zh-CN" altLang="en-US"/>
          </a:p>
          <a:p>
            <a:pPr lvl="2"/>
            <a:r>
              <a:rPr lang="zh-CN" altLang="en-US"/>
              <a:t>第三層</a:t>
            </a:r>
            <a:endParaRPr lang="zh-CN" altLang="en-US"/>
          </a:p>
          <a:p>
            <a:pPr lvl="3"/>
            <a:r>
              <a:rPr lang="zh-CN" altLang="en-US"/>
              <a:t>第四層</a:t>
            </a:r>
            <a:endParaRPr lang="zh-CN" altLang="en-US"/>
          </a:p>
        </p:txBody>
      </p:sp>
      <p:sp>
        <p:nvSpPr>
          <p:cNvPr id="1028" name="投影片編號版面配置區 1027"/>
          <p:cNvSpPr>
            <a:spLocks noGrp="1"/>
          </p:cNvSpPr>
          <p:nvPr>
            <p:ph type="sldNum" sz="quarter" idx="4"/>
          </p:nvPr>
        </p:nvSpPr>
        <p:spPr>
          <a:xfrm>
            <a:off x="9647767" y="6402388"/>
            <a:ext cx="1919817" cy="196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 b="1"/>
            </a:lvl1pPr>
          </a:lstStyle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  <p:sp>
        <p:nvSpPr>
          <p:cNvPr id="1029" name="Rectangle 27"/>
          <p:cNvSpPr>
            <a:spLocks noGrp="1"/>
          </p:cNvSpPr>
          <p:nvPr>
            <p:ph type="title"/>
          </p:nvPr>
        </p:nvSpPr>
        <p:spPr>
          <a:xfrm>
            <a:off x="3790951" y="349250"/>
            <a:ext cx="7776633" cy="6921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按一下以編輯母片標題樣式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45720" y="1105535"/>
            <a:ext cx="8583930" cy="3551555"/>
          </a:xfrm>
        </p:spPr>
        <p:txBody>
          <a:bodyPr/>
          <a:p>
            <a:r>
              <a:rPr lang="en-US" altLang="zh-TW" sz="53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110</a:t>
            </a:r>
            <a:r>
              <a:rPr lang="zh-TW" altLang="en-US" sz="53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學年度</a:t>
            </a:r>
            <a:r>
              <a:rPr lang="en-US" altLang="zh-TW" sz="53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zh-TW" altLang="en-US" sz="53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大同</a:t>
            </a:r>
            <a:r>
              <a:rPr lang="en-US" altLang="zh-TW" sz="53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zh-TW" altLang="en-US" sz="53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雙語音樂課</a:t>
            </a:r>
            <a:r>
              <a:rPr lang="en-US" altLang="zh-TW" sz="53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br>
              <a:rPr lang="en-US" altLang="zh-TW" sz="53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altLang="zh-TW" sz="53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</a:t>
            </a:r>
            <a:r>
              <a:rPr lang="zh-TW" altLang="en-US" sz="53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教學計劃</a:t>
            </a:r>
            <a:endParaRPr lang="zh-TW" altLang="en-US" sz="53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4655" y="5463540"/>
            <a:ext cx="6761480" cy="1478280"/>
          </a:xfrm>
        </p:spPr>
        <p:txBody>
          <a:bodyPr/>
          <a:p>
            <a:r>
              <a:rPr lang="zh-TW" altLang="en-US" sz="3200" i="1"/>
              <a:t>教學者</a:t>
            </a:r>
            <a:r>
              <a:rPr lang="en-US" altLang="zh-TW" sz="3200" i="1"/>
              <a:t>:</a:t>
            </a:r>
            <a:r>
              <a:rPr lang="zh-TW" altLang="en-US" sz="3200" i="1"/>
              <a:t>黃鈺婷老師</a:t>
            </a:r>
            <a:endParaRPr lang="zh-TW" altLang="en-US" sz="3200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90950" y="349250"/>
            <a:ext cx="4916805" cy="692150"/>
          </a:xfrm>
        </p:spPr>
        <p:txBody>
          <a:bodyPr/>
          <a:p>
            <a:r>
              <a:rPr lang="zh-TW" altLang="en-US" sz="4800" i="1" u="sng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關於黃鈺婷老師</a:t>
            </a:r>
            <a:endParaRPr lang="zh-TW" altLang="en-US" sz="4800" i="1" u="sng">
              <a:ln w="66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6" name="內容版面配置區 5" descr="一張含有 個人, 服飾, 室內, 紅色 的圖片&#10;&#10;自動產生的描述"/>
          <p:cNvPicPr>
            <a:picLocks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25" y="1184275"/>
            <a:ext cx="4124960" cy="510413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332865" y="764540"/>
            <a:ext cx="5737860" cy="5943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TW" altLang="en-US" sz="3200" b="1" dirty="0">
                <a:solidFill>
                  <a:schemeClr val="tx1"/>
                </a:solidFill>
                <a:latin typeface="Amasis MT Pro Black" panose="020B0604020202020204" pitchFamily="18" charset="0"/>
                <a:sym typeface="+mn-ea"/>
              </a:rPr>
              <a:t>學歷</a:t>
            </a:r>
            <a:endParaRPr lang="zh-TW" altLang="en-US" sz="3200" b="1" dirty="0">
              <a:solidFill>
                <a:schemeClr val="tx1"/>
              </a:solidFill>
              <a:latin typeface="Amasis MT Pro Black" panose="020B0604020202020204" pitchFamily="18" charset="0"/>
              <a:sym typeface="+mn-ea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latin typeface="Amasis MT Pro Black" panose="020B0604020202020204" pitchFamily="18" charset="0"/>
                <a:sym typeface="+mn-ea"/>
              </a:rPr>
              <a:t>國立台灣藝術大學 音樂系 聲樂組</a:t>
            </a:r>
            <a:endParaRPr lang="zh-TW" altLang="en-US" sz="3200" b="1" dirty="0">
              <a:solidFill>
                <a:schemeClr val="tx1"/>
              </a:solidFill>
              <a:latin typeface="Amasis MT Pro Black" panose="020B0604020202020204" pitchFamily="18" charset="0"/>
              <a:sym typeface="+mn-ea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latin typeface="Amasis MT Pro Black" panose="020B0604020202020204" pitchFamily="18" charset="0"/>
                <a:sym typeface="+mn-ea"/>
              </a:rPr>
              <a:t>經歷 </a:t>
            </a:r>
            <a:r>
              <a:rPr lang="en-US" altLang="zh-TW" sz="3200" b="1" dirty="0">
                <a:solidFill>
                  <a:schemeClr val="tx1"/>
                </a:solidFill>
                <a:latin typeface="Amasis MT Pro Black" panose="020B0604020202020204" pitchFamily="18" charset="0"/>
                <a:sym typeface="+mn-ea"/>
              </a:rPr>
              <a:t>(</a:t>
            </a:r>
            <a:r>
              <a:rPr lang="zh-TW" altLang="en-US" sz="3200" b="1" dirty="0">
                <a:solidFill>
                  <a:schemeClr val="tx1"/>
                </a:solidFill>
                <a:latin typeface="Amasis MT Pro Black" panose="020B0604020202020204" pitchFamily="18" charset="0"/>
                <a:sym typeface="+mn-ea"/>
              </a:rPr>
              <a:t>教學經驗累積</a:t>
            </a:r>
            <a:r>
              <a:rPr lang="en-US" altLang="zh-TW" sz="3200" b="1" dirty="0">
                <a:solidFill>
                  <a:schemeClr val="tx1"/>
                </a:solidFill>
                <a:latin typeface="Amasis MT Pro Black" panose="020B0604020202020204" pitchFamily="18" charset="0"/>
                <a:sym typeface="+mn-ea"/>
              </a:rPr>
              <a:t>7</a:t>
            </a:r>
            <a:r>
              <a:rPr lang="zh-TW" altLang="en-US" sz="3200" b="1" dirty="0">
                <a:solidFill>
                  <a:schemeClr val="tx1"/>
                </a:solidFill>
                <a:latin typeface="Amasis MT Pro Black" panose="020B0604020202020204" pitchFamily="18" charset="0"/>
                <a:sym typeface="+mn-ea"/>
              </a:rPr>
              <a:t>年多</a:t>
            </a:r>
            <a:r>
              <a:rPr lang="en-US" altLang="zh-TW" sz="3200" b="1" dirty="0">
                <a:solidFill>
                  <a:schemeClr val="tx1"/>
                </a:solidFill>
                <a:latin typeface="Amasis MT Pro Black" panose="020B0604020202020204" pitchFamily="18" charset="0"/>
                <a:sym typeface="+mn-ea"/>
              </a:rPr>
              <a:t>)</a:t>
            </a:r>
            <a:endParaRPr lang="en-US" altLang="zh-TW" sz="3200" b="1" dirty="0">
              <a:solidFill>
                <a:schemeClr val="tx1"/>
              </a:solidFill>
              <a:latin typeface="Amasis MT Pro Black" panose="020B0604020202020204" pitchFamily="18" charset="0"/>
              <a:sym typeface="+mn-ea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新北市柑園國中 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(103-104</a:t>
            </a:r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年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)</a:t>
            </a:r>
            <a:endParaRPr lang="en-US" altLang="zh-TW" sz="3200" b="1" dirty="0">
              <a:solidFill>
                <a:schemeClr val="tx1"/>
              </a:solidFill>
              <a:sym typeface="+mn-ea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華僑實驗高中      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(104-105</a:t>
            </a:r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年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)</a:t>
            </a:r>
            <a:endParaRPr lang="en-US" altLang="zh-TW" sz="3200" b="1" dirty="0">
              <a:solidFill>
                <a:schemeClr val="tx1"/>
              </a:solidFill>
              <a:sym typeface="+mn-ea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新北市新市國小 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(105-106</a:t>
            </a:r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年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)</a:t>
            </a:r>
            <a:endParaRPr lang="en-US" altLang="zh-TW" sz="3200" b="1" dirty="0">
              <a:solidFill>
                <a:schemeClr val="tx1"/>
              </a:solidFill>
              <a:sym typeface="+mn-ea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新北市正德國中 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(106-107</a:t>
            </a:r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年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)</a:t>
            </a:r>
            <a:endParaRPr lang="en-US" altLang="zh-TW" sz="3200" b="1" dirty="0">
              <a:solidFill>
                <a:schemeClr val="tx1"/>
              </a:solidFill>
              <a:sym typeface="+mn-ea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私立再興國小     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(107-108</a:t>
            </a:r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年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)</a:t>
            </a:r>
            <a:endParaRPr lang="en-US" altLang="zh-TW" sz="3200" b="1" dirty="0">
              <a:solidFill>
                <a:schemeClr val="tx1"/>
              </a:solidFill>
              <a:sym typeface="+mn-ea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私立立人國小     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(108-109</a:t>
            </a:r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年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)</a:t>
            </a:r>
            <a:endParaRPr lang="en-US" altLang="zh-TW" sz="3200" b="1" dirty="0">
              <a:solidFill>
                <a:schemeClr val="tx1"/>
              </a:solidFill>
              <a:sym typeface="+mn-ea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私立新民國小     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(109-110</a:t>
            </a:r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年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)</a:t>
            </a:r>
            <a:endParaRPr lang="en-US" altLang="zh-TW" sz="3200" b="1" dirty="0">
              <a:solidFill>
                <a:schemeClr val="tx1"/>
              </a:solidFill>
              <a:sym typeface="+mn-ea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公立大同國小     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(110-111</a:t>
            </a:r>
            <a:r>
              <a:rPr lang="zh-TW" altLang="en-US" sz="3200" b="1" dirty="0">
                <a:solidFill>
                  <a:schemeClr val="tx1"/>
                </a:solidFill>
                <a:sym typeface="+mn-ea"/>
              </a:rPr>
              <a:t>年</a:t>
            </a:r>
            <a:r>
              <a:rPr lang="en-US" altLang="zh-TW" sz="3200" b="1" dirty="0">
                <a:solidFill>
                  <a:schemeClr val="tx1"/>
                </a:solidFill>
                <a:sym typeface="+mn-ea"/>
              </a:rPr>
              <a:t>)</a:t>
            </a:r>
            <a:endParaRPr lang="en-US" altLang="zh-TW" sz="3200" b="1" dirty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5120" y="349250"/>
            <a:ext cx="4435475" cy="692150"/>
          </a:xfrm>
        </p:spPr>
        <p:txBody>
          <a:bodyPr/>
          <a:p>
            <a:r>
              <a:rPr lang="en-US" altLang="zh-TW" sz="5400" b="1"/>
              <a:t>  </a:t>
            </a:r>
            <a:r>
              <a:rPr lang="en-US" altLang="zh-TW" sz="5400" b="1" i="1"/>
              <a:t> </a:t>
            </a:r>
            <a:r>
              <a:rPr lang="zh-TW" altLang="en-US" sz="5400" b="1" i="1"/>
              <a:t>中心主軸</a:t>
            </a:r>
            <a:endParaRPr lang="zh-TW" altLang="en-US" sz="5400" b="1" i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81380" y="1806575"/>
            <a:ext cx="10685780" cy="4481830"/>
          </a:xfrm>
        </p:spPr>
        <p:txBody>
          <a:bodyPr/>
          <a:p>
            <a:r>
              <a:rPr lang="en-US" altLang="zh-TW" sz="4400"/>
              <a:t>1.</a:t>
            </a:r>
            <a:r>
              <a:rPr lang="zh-TW" altLang="en-US" sz="4400"/>
              <a:t>雙語音樂課並非全美語式教學</a:t>
            </a:r>
            <a:endParaRPr lang="zh-TW" altLang="en-US" sz="4400"/>
          </a:p>
          <a:p>
            <a:r>
              <a:rPr lang="en-US" altLang="zh-TW" sz="4400"/>
              <a:t>2.</a:t>
            </a:r>
            <a:r>
              <a:rPr lang="zh-TW" altLang="en-US" sz="4400"/>
              <a:t>音樂課程領域內容著重在生活式的口說  美語</a:t>
            </a:r>
            <a:endParaRPr lang="zh-TW" altLang="en-US" sz="4400"/>
          </a:p>
          <a:p>
            <a:r>
              <a:rPr lang="en-US" altLang="zh-TW" sz="4400"/>
              <a:t>3.</a:t>
            </a:r>
            <a:r>
              <a:rPr lang="zh-TW" altLang="en-US" sz="4400"/>
              <a:t>將常用的客式美語以沉浸式</a:t>
            </a:r>
            <a:r>
              <a:rPr lang="zh-TW" altLang="en-US" sz="4400"/>
              <a:t>帶入音樂課程中</a:t>
            </a:r>
            <a:endParaRPr lang="zh-TW" altLang="en-US" sz="4400"/>
          </a:p>
          <a:p>
            <a:pPr marL="0" indent="0">
              <a:buNone/>
            </a:pPr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84145" y="330200"/>
            <a:ext cx="6696710" cy="711200"/>
          </a:xfrm>
        </p:spPr>
        <p:txBody>
          <a:bodyPr/>
          <a:p>
            <a:r>
              <a:rPr lang="zh-TW" altLang="en-US" sz="4000" b="1">
                <a:sym typeface="+mn-ea"/>
              </a:rPr>
              <a:t>《低年級課程：雙語即生活》</a:t>
            </a:r>
            <a:endParaRPr lang="zh-TW" altLang="en-US" sz="4000" b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TW"/>
              <a:t>                      </a:t>
            </a:r>
            <a:endParaRPr lang="zh-TW" altLang="en-US"/>
          </a:p>
          <a:p>
            <a:pPr marL="0" indent="0">
              <a:buNone/>
            </a:pPr>
            <a:r>
              <a:rPr lang="zh-TW" altLang="en-US" sz="4800"/>
              <a:t>英語課學習英語字母之字型、字音、單字、基礎拼音、拼字、教室及日常生活用語。歌曲與故事皆為低年級英語及雙語共同教學重點，讓學生自然沉浸在英語的律動，學習日常生活用語。</a:t>
            </a:r>
            <a:endParaRPr lang="zh-TW" altLang="en-US"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33220" y="339725"/>
            <a:ext cx="7797165" cy="692150"/>
          </a:xfrm>
        </p:spPr>
        <p:txBody>
          <a:bodyPr/>
          <a:p>
            <a:r>
              <a:rPr lang="zh-TW" altLang="en-US" sz="4000" b="1" dirty="0">
                <a:sym typeface="+mn-ea"/>
              </a:rPr>
              <a:t>一年級生活（音樂）教學大綱</a:t>
            </a:r>
            <a:endParaRPr lang="zh-TW" altLang="en-US" sz="4000"/>
          </a:p>
        </p:txBody>
      </p:sp>
      <p:graphicFrame>
        <p:nvGraphicFramePr>
          <p:cNvPr id="4" name="內容版面配置區 3"/>
          <p:cNvGraphicFramePr/>
          <p:nvPr>
            <p:ph idx="1"/>
          </p:nvPr>
        </p:nvGraphicFramePr>
        <p:xfrm>
          <a:off x="996315" y="1167765"/>
          <a:ext cx="10589260" cy="5584825"/>
        </p:xfrm>
        <a:graphic>
          <a:graphicData uri="http://schemas.openxmlformats.org/drawingml/2006/table">
            <a:tbl>
              <a:tblPr/>
              <a:tblGrid>
                <a:gridCol w="3472180"/>
                <a:gridCol w="711708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單元名稱</a:t>
                      </a:r>
                      <a:endParaRPr kumimoji="1" lang="zh-TW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課程內容</a:t>
                      </a: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一 、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 我上一年級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（歌曲：你好嗎，猜拳歌，我的朋友在哪裡）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認識新朋友。高高低低的聲音，玩玩節奏。</a:t>
                      </a:r>
                      <a:endParaRPr kumimoji="1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二、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  </a:t>
                      </a:r>
                      <a:r>
                        <a:rPr kumimoji="1" lang="zh-TW" altLang="en-US" sz="2400" i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  <a:sym typeface="+mn-ea"/>
                        </a:rPr>
                        <a:t>走！校園探索去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  <a:sym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（歌曲：倫敦鐵橋）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音樂速度變變。</a:t>
                      </a:r>
                      <a:endParaRPr kumimoji="1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三、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   </a:t>
                      </a:r>
                      <a:r>
                        <a:rPr kumimoji="1" lang="zh-TW" altLang="en-US" sz="2400" i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  <a:sym typeface="+mn-ea"/>
                        </a:rPr>
                        <a:t>一起來玩吧！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（歌曲：一同去探索）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用身體表現歌曲的音高。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唸謠創作分享。</a:t>
                      </a:r>
                      <a:endParaRPr kumimoji="1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四、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  風兒吹過來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（歌曲：風兒吹過來）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肢體創作遊戲，頑固節奏伴奏練習。</a:t>
                      </a:r>
                      <a:endParaRPr kumimoji="1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五、  聽！那是什麼聲音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音樂欣賞：口哨與小狗，森林與水車</a:t>
                      </a:r>
                      <a:endParaRPr kumimoji="1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（歌曲：王老先生有塊地）</a:t>
                      </a:r>
                      <a:endParaRPr kumimoji="1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樂音與噪音。</a:t>
                      </a:r>
                      <a:endParaRPr kumimoji="1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六      過年囉！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（歌曲：恭喜恭喜）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charset="-120"/>
                        </a:rPr>
                        <a:t>節奏練習。</a:t>
                      </a:r>
                      <a:endParaRPr kumimoji="1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charset="-120"/>
                      </a:endParaRPr>
                    </a:p>
                  </a:txBody>
                  <a:tcPr marL="91444" marR="9144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90950" y="349250"/>
            <a:ext cx="3594735" cy="692150"/>
          </a:xfrm>
        </p:spPr>
        <p:txBody>
          <a:bodyPr/>
          <a:p>
            <a:r>
              <a:rPr lang="zh-TW" altLang="en-US" sz="4800" b="1"/>
              <a:t>評量方式</a:t>
            </a:r>
            <a:endParaRPr lang="zh-TW" altLang="en-US" sz="4800" b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>
              <a:buFontTx/>
              <a:buNone/>
            </a:pPr>
            <a:r>
              <a:rPr lang="en-US" altLang="zh-TW" dirty="0">
                <a:sym typeface="+mn-ea"/>
              </a:rPr>
              <a:t>1</a:t>
            </a:r>
            <a:r>
              <a:rPr lang="zh-TW" altLang="en-US" dirty="0">
                <a:sym typeface="+mn-ea"/>
              </a:rPr>
              <a:t>、</a:t>
            </a:r>
            <a:r>
              <a:rPr lang="zh-TW" altLang="en-US" dirty="0">
                <a:sym typeface="+mn-ea"/>
              </a:rPr>
              <a:t>平時表現</a:t>
            </a:r>
            <a:r>
              <a:rPr lang="en-US" altLang="zh-TW" dirty="0">
                <a:sym typeface="+mn-ea"/>
              </a:rPr>
              <a:t>60%</a:t>
            </a:r>
            <a:endParaRPr lang="en-US" altLang="zh-TW" dirty="0">
              <a:sym typeface="+mn-ea"/>
            </a:endParaRPr>
          </a:p>
          <a:p>
            <a:pPr eaLnBrk="1" hangingPunct="1">
              <a:buFontTx/>
              <a:buNone/>
            </a:pPr>
            <a:r>
              <a:rPr lang="zh-TW" altLang="en-US" dirty="0">
                <a:sym typeface="+mn-ea"/>
              </a:rPr>
              <a:t>  （一）平時上課態度與反應</a:t>
            </a:r>
            <a:endParaRPr lang="zh-TW" altLang="en-US" dirty="0">
              <a:sym typeface="+mn-ea"/>
            </a:endParaRPr>
          </a:p>
          <a:p>
            <a:pPr eaLnBrk="1" hangingPunct="1">
              <a:buFontTx/>
              <a:buNone/>
            </a:pPr>
            <a:r>
              <a:rPr lang="zh-TW" altLang="en-US" dirty="0">
                <a:sym typeface="+mn-ea"/>
              </a:rPr>
              <a:t>  （二）能否將用具帶齊</a:t>
            </a:r>
            <a:endParaRPr lang="zh-TW" altLang="en-US" dirty="0">
              <a:sym typeface="+mn-ea"/>
            </a:endParaRPr>
          </a:p>
          <a:p>
            <a:pPr eaLnBrk="1" hangingPunct="1">
              <a:buFontTx/>
              <a:buNone/>
            </a:pPr>
            <a:endParaRPr lang="zh-TW" altLang="en-US" dirty="0"/>
          </a:p>
          <a:p>
            <a:pPr eaLnBrk="1" hangingPunct="1">
              <a:buFontTx/>
              <a:buNone/>
            </a:pPr>
            <a:r>
              <a:rPr lang="en-US" altLang="zh-TW" dirty="0">
                <a:sym typeface="+mn-ea"/>
              </a:rPr>
              <a:t>2</a:t>
            </a:r>
            <a:r>
              <a:rPr lang="zh-TW" altLang="en-US" dirty="0">
                <a:sym typeface="+mn-ea"/>
              </a:rPr>
              <a:t>、</a:t>
            </a:r>
            <a:r>
              <a:rPr lang="zh-TW" altLang="en-US" dirty="0">
                <a:sym typeface="+mn-ea"/>
              </a:rPr>
              <a:t>節奏測驗</a:t>
            </a:r>
            <a:r>
              <a:rPr lang="en-US" altLang="zh-TW" dirty="0">
                <a:sym typeface="+mn-ea"/>
              </a:rPr>
              <a:t>20%</a:t>
            </a:r>
            <a:r>
              <a:rPr lang="zh-TW" altLang="en-US" dirty="0">
                <a:sym typeface="+mn-ea"/>
              </a:rPr>
              <a:t>（平時練習檢測）</a:t>
            </a:r>
            <a:endParaRPr lang="zh-TW" altLang="en-US" dirty="0">
              <a:sym typeface="+mn-ea"/>
            </a:endParaRPr>
          </a:p>
          <a:p>
            <a:pPr eaLnBrk="1" hangingPunct="1">
              <a:buFontTx/>
              <a:buNone/>
            </a:pPr>
            <a:endParaRPr lang="zh-TW" altLang="en-US" dirty="0"/>
          </a:p>
          <a:p>
            <a:pPr eaLnBrk="1" hangingPunct="1">
              <a:buFontTx/>
              <a:buNone/>
            </a:pPr>
            <a:r>
              <a:rPr lang="en-US" altLang="zh-TW" dirty="0">
                <a:sym typeface="+mn-ea"/>
              </a:rPr>
              <a:t>3</a:t>
            </a:r>
            <a:r>
              <a:rPr lang="zh-TW" altLang="en-US" dirty="0">
                <a:sym typeface="+mn-ea"/>
              </a:rPr>
              <a:t>、</a:t>
            </a:r>
            <a:r>
              <a:rPr lang="zh-TW" altLang="en-US" dirty="0">
                <a:sym typeface="+mn-ea"/>
              </a:rPr>
              <a:t>期末歌唱表演</a:t>
            </a:r>
            <a:r>
              <a:rPr lang="en-US" altLang="zh-TW" dirty="0">
                <a:sym typeface="+mn-ea"/>
              </a:rPr>
              <a:t>30%(</a:t>
            </a:r>
            <a:r>
              <a:rPr lang="zh-TW" altLang="en-US" dirty="0">
                <a:sym typeface="+mn-ea"/>
              </a:rPr>
              <a:t>任選一首學過最喜歡的歌哼唱</a:t>
            </a:r>
            <a:r>
              <a:rPr lang="en-US" altLang="zh-TW" dirty="0">
                <a:sym typeface="+mn-ea"/>
              </a:rPr>
              <a:t>)</a:t>
            </a:r>
            <a:endParaRPr lang="en-US" altLang="zh-TW" dirty="0"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90950" y="349250"/>
            <a:ext cx="4297680" cy="692150"/>
          </a:xfrm>
        </p:spPr>
        <p:txBody>
          <a:bodyPr/>
          <a:p>
            <a:r>
              <a:rPr lang="zh-TW" altLang="en-US" sz="4800" b="1"/>
              <a:t>補充課程部分</a:t>
            </a:r>
            <a:endParaRPr lang="zh-TW" altLang="en-US" sz="4800" b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5052" y="1271588"/>
            <a:ext cx="10943167" cy="5026025"/>
          </a:xfrm>
        </p:spPr>
        <p:txBody>
          <a:bodyPr/>
          <a:p>
            <a:pPr eaLnBrk="1" hangingPunct="1">
              <a:buFontTx/>
              <a:buNone/>
            </a:pPr>
            <a:r>
              <a:rPr lang="en-US" altLang="zh-TW" dirty="0">
                <a:sym typeface="+mn-ea"/>
              </a:rPr>
              <a:t>1.</a:t>
            </a:r>
            <a:r>
              <a:rPr lang="zh-TW" altLang="en-US" dirty="0">
                <a:sym typeface="+mn-ea"/>
              </a:rPr>
              <a:t>配合聖誕節活動：補充聖誕樂曲欣賞。</a:t>
            </a:r>
            <a:endParaRPr lang="en-US" altLang="zh-TW" dirty="0"/>
          </a:p>
          <a:p>
            <a:pPr eaLnBrk="1" hangingPunct="1">
              <a:buFontTx/>
              <a:buNone/>
            </a:pPr>
            <a:endParaRPr lang="zh-TW" altLang="en-US" dirty="0"/>
          </a:p>
          <a:p>
            <a:pPr eaLnBrk="1" hangingPunct="1">
              <a:buFontTx/>
              <a:buNone/>
            </a:pPr>
            <a:endParaRPr lang="en-US" altLang="zh-TW" dirty="0">
              <a:sym typeface="+mn-ea"/>
            </a:endParaRPr>
          </a:p>
          <a:p>
            <a:pPr eaLnBrk="1" hangingPunct="1">
              <a:buFontTx/>
              <a:buNone/>
            </a:pPr>
            <a:r>
              <a:rPr lang="en-US" altLang="zh-TW" dirty="0">
                <a:sym typeface="+mn-ea"/>
              </a:rPr>
              <a:t>2.</a:t>
            </a:r>
            <a:r>
              <a:rPr lang="zh-TW" altLang="en-US" dirty="0">
                <a:sym typeface="+mn-ea"/>
              </a:rPr>
              <a:t>配合學校體育表演會：</a:t>
            </a:r>
            <a:endParaRPr lang="en-US" altLang="zh-TW" dirty="0"/>
          </a:p>
          <a:p>
            <a:pPr eaLnBrk="1" hangingPunct="1">
              <a:buFontTx/>
              <a:buNone/>
            </a:pPr>
            <a:r>
              <a:rPr lang="zh-TW" altLang="en-US" dirty="0">
                <a:sym typeface="+mn-ea"/>
              </a:rPr>
              <a:t>   「國歌」，「校歌」教唱。</a:t>
            </a:r>
            <a:endParaRPr lang="en-US" altLang="zh-TW" dirty="0"/>
          </a:p>
          <a:p>
            <a:pPr eaLnBrk="1" hangingPunct="1">
              <a:buFontTx/>
              <a:buNone/>
            </a:pPr>
            <a:endParaRPr lang="en-US" altLang="zh-TW" dirty="0"/>
          </a:p>
          <a:p>
            <a:pPr eaLnBrk="1" hangingPunct="1">
              <a:buFontTx/>
              <a:buNone/>
            </a:pPr>
            <a:r>
              <a:rPr lang="en-US" altLang="zh-TW" dirty="0">
                <a:sym typeface="+mn-ea"/>
              </a:rPr>
              <a:t>3.</a:t>
            </a:r>
            <a:r>
              <a:rPr lang="zh-TW" altLang="en-US" dirty="0">
                <a:sym typeface="+mn-ea"/>
              </a:rPr>
              <a:t>雙語教學</a:t>
            </a:r>
            <a:r>
              <a:rPr lang="en-US" altLang="zh-TW" dirty="0">
                <a:sym typeface="+mn-ea"/>
              </a:rPr>
              <a:t>:</a:t>
            </a:r>
            <a:r>
              <a:rPr lang="zh-TW" altLang="en-US" dirty="0">
                <a:sym typeface="+mn-ea"/>
              </a:rPr>
              <a:t> 列入一些耳熟能詳的英文兒歌帶入課程中</a:t>
            </a:r>
            <a:endParaRPr lang="zh-TW" altLang="en-US" dirty="0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90950" y="349250"/>
            <a:ext cx="3019425" cy="692150"/>
          </a:xfrm>
        </p:spPr>
        <p:txBody>
          <a:bodyPr/>
          <a:p>
            <a:r>
              <a:rPr lang="zh-TW" altLang="en-US" sz="4800" b="1" i="1"/>
              <a:t>結語</a:t>
            </a:r>
            <a:endParaRPr lang="zh-TW" altLang="en-US" sz="4800" b="1" i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5195" y="1920875"/>
            <a:ext cx="10641965" cy="4367530"/>
          </a:xfrm>
        </p:spPr>
        <p:txBody>
          <a:bodyPr/>
          <a:p>
            <a:pPr eaLnBrk="1" hangingPunct="1"/>
            <a:r>
              <a:rPr lang="zh-TW" altLang="en-US" sz="3200" b="1" i="1" dirty="0">
                <a:solidFill>
                  <a:srgbClr val="4B1050"/>
                </a:solidFill>
                <a:sym typeface="+mn-ea"/>
              </a:rPr>
              <a:t>您對孩子的關心，會讓孩子在求學途中走的更穩；</a:t>
            </a:r>
            <a:endParaRPr lang="zh-TW" altLang="en-US" sz="3200" b="1" i="1" dirty="0">
              <a:solidFill>
                <a:srgbClr val="4B1050"/>
              </a:solidFill>
              <a:sym typeface="+mn-ea"/>
            </a:endParaRPr>
          </a:p>
          <a:p>
            <a:pPr eaLnBrk="1" hangingPunct="1"/>
            <a:r>
              <a:rPr lang="zh-TW" altLang="en-US" sz="3200" b="1" i="1" dirty="0">
                <a:solidFill>
                  <a:srgbClr val="4B1050"/>
                </a:solidFill>
                <a:sym typeface="+mn-ea"/>
              </a:rPr>
              <a:t>您對老師的信任，會讓老師在施與受中體會更深。</a:t>
            </a:r>
            <a:endParaRPr lang="zh-TW" altLang="en-US" sz="3200" b="1" i="1" dirty="0">
              <a:solidFill>
                <a:srgbClr val="4B1050"/>
              </a:solidFill>
              <a:sym typeface="+mn-ea"/>
            </a:endParaRPr>
          </a:p>
          <a:p>
            <a:pPr eaLnBrk="1" hangingPunct="1"/>
            <a:endParaRPr lang="zh-TW" altLang="en-US" sz="3200" b="1" i="1" dirty="0">
              <a:solidFill>
                <a:srgbClr val="4B1050"/>
              </a:solidFill>
            </a:endParaRPr>
          </a:p>
          <a:p>
            <a:pPr eaLnBrk="1" hangingPunct="1"/>
            <a:r>
              <a:rPr lang="zh-TW" altLang="en-US" sz="3200" b="1" dirty="0">
                <a:solidFill>
                  <a:srgbClr val="4B1050"/>
                </a:solidFill>
                <a:sym typeface="+mn-ea"/>
              </a:rPr>
              <a:t>                            </a:t>
            </a:r>
            <a:endParaRPr lang="zh-TW" altLang="en-US" sz="3200" b="1" dirty="0">
              <a:solidFill>
                <a:srgbClr val="4B1050"/>
              </a:solidFill>
              <a:sym typeface="+mn-ea"/>
            </a:endParaRPr>
          </a:p>
          <a:p>
            <a:pPr eaLnBrk="1" hangingPunct="1"/>
            <a:r>
              <a:rPr lang="zh-TW" altLang="en-US" sz="3200" b="1" dirty="0">
                <a:solidFill>
                  <a:srgbClr val="4B1050"/>
                </a:solidFill>
                <a:sym typeface="+mn-ea"/>
              </a:rPr>
              <a:t>             感謝各位家長對雙語音樂課程的參與</a:t>
            </a:r>
            <a:endParaRPr lang="zh-TW" altLang="en-US" sz="3200" b="1" dirty="0">
              <a:solidFill>
                <a:srgbClr val="4B1050"/>
              </a:solidFill>
              <a:sym typeface="+mn-ea"/>
            </a:endParaRPr>
          </a:p>
          <a:p>
            <a:pPr eaLnBrk="1" hangingPunct="1"/>
            <a:r>
              <a:rPr lang="zh-TW" altLang="en-US" sz="3200" b="1" dirty="0">
                <a:solidFill>
                  <a:srgbClr val="4B1050"/>
                </a:solidFill>
                <a:sym typeface="+mn-ea"/>
              </a:rPr>
              <a:t>                                      敬祝大家事事順心、如意</a:t>
            </a:r>
            <a:r>
              <a:rPr lang="en-US" altLang="zh-TW" sz="3200" dirty="0">
                <a:solidFill>
                  <a:srgbClr val="4B1050"/>
                </a:solidFill>
                <a:latin typeface="華康華綜體W5破音字3" panose="020B0500000000000000" pitchFamily="34" charset="-120"/>
                <a:ea typeface="華康華綜體W5破音字3" panose="020B0500000000000000" pitchFamily="34" charset="-120"/>
                <a:sym typeface="Wingdings" panose="05000000000000000000" pitchFamily="2" charset="2"/>
              </a:rPr>
              <a:t></a:t>
            </a:r>
            <a:endParaRPr lang="en-US" altLang="zh-TW" sz="3200" b="1" dirty="0">
              <a:solidFill>
                <a:srgbClr val="4B1050"/>
              </a:solidFill>
            </a:endParaRPr>
          </a:p>
          <a:p>
            <a:endParaRPr lang="zh-TW" altLang="en-US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卡通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4DE"/>
      </a:accent1>
      <a:accent2>
        <a:srgbClr val="0095B8"/>
      </a:accent2>
      <a:accent3>
        <a:srgbClr val="FFFFFF"/>
      </a:accent3>
      <a:accent4>
        <a:srgbClr val="000000"/>
      </a:accent4>
      <a:accent5>
        <a:srgbClr val="AAD6EB"/>
      </a:accent5>
      <a:accent6>
        <a:srgbClr val="0085A5"/>
      </a:accent6>
      <a:hlink>
        <a:srgbClr val="00458A"/>
      </a:hlink>
      <a:folHlink>
        <a:srgbClr val="3399FF"/>
      </a:folHlink>
    </a:clrScheme>
    <a:fontScheme name="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B4DE"/>
        </a:accent1>
        <a:accent2>
          <a:srgbClr val="0095B8"/>
        </a:accent2>
        <a:accent3>
          <a:srgbClr val="FFFFFF"/>
        </a:accent3>
        <a:accent4>
          <a:srgbClr val="000000"/>
        </a:accent4>
        <a:accent5>
          <a:srgbClr val="AAD6EB"/>
        </a:accent5>
        <a:accent6>
          <a:srgbClr val="0085A5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980</Words>
  <Application>WPS Presentation</Application>
  <PresentationFormat>宽屏</PresentationFormat>
  <Paragraphs>99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6" baseType="lpstr">
      <vt:lpstr>Arial</vt:lpstr>
      <vt:lpstr>新細明體</vt:lpstr>
      <vt:lpstr>Wingdings</vt:lpstr>
      <vt:lpstr>Calibri Light</vt:lpstr>
      <vt:lpstr>新細明體</vt:lpstr>
      <vt:lpstr>Calibri</vt:lpstr>
      <vt:lpstr>Microsoft YaHei</vt:lpstr>
      <vt:lpstr>SimSun</vt:lpstr>
      <vt:lpstr>Arial Unicode MS</vt:lpstr>
      <vt:lpstr>黑体</vt:lpstr>
      <vt:lpstr>华文彩云</vt:lpstr>
      <vt:lpstr>华文新魏</vt:lpstr>
      <vt:lpstr>Segoe Print</vt:lpstr>
      <vt:lpstr>MS UI Gothic</vt:lpstr>
      <vt:lpstr>Amasis MT Pro Black</vt:lpstr>
      <vt:lpstr>華康華綜體W5破音字3</vt:lpstr>
      <vt:lpstr>Microsoft JhengHei UI</vt:lpstr>
      <vt:lpstr>卡通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Ibee婷婷</dc:creator>
  <cp:lastModifiedBy>Ibee婷婷</cp:lastModifiedBy>
  <cp:revision>1</cp:revision>
  <dcterms:created xsi:type="dcterms:W3CDTF">2021-09-02T16:26:31Z</dcterms:created>
  <dcterms:modified xsi:type="dcterms:W3CDTF">2021-09-02T17:29:58Z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